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463" r:id="rId3"/>
    <p:sldId id="516" r:id="rId4"/>
    <p:sldId id="524" r:id="rId5"/>
    <p:sldId id="517" r:id="rId6"/>
    <p:sldId id="518" r:id="rId7"/>
    <p:sldId id="519" r:id="rId8"/>
    <p:sldId id="520" r:id="rId9"/>
    <p:sldId id="508" r:id="rId10"/>
    <p:sldId id="509" r:id="rId11"/>
    <p:sldId id="510" r:id="rId12"/>
    <p:sldId id="511" r:id="rId13"/>
    <p:sldId id="512" r:id="rId14"/>
    <p:sldId id="513" r:id="rId15"/>
    <p:sldId id="514" r:id="rId16"/>
    <p:sldId id="515"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2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8/10/2023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8/10/2023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Messages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32363A"/>
                </a:solidFill>
                <a:effectLst/>
              </a:rPr>
              <a:t>The system generates messages in response to what users do in the SAP system. A message presents information, an instruction, or a warning to users in a given situation.</a:t>
            </a:r>
          </a:p>
          <a:p>
            <a:pPr marL="285750" indent="-285750" algn="just">
              <a:buFont typeface="Wingdings" panose="05000000000000000000" pitchFamily="2" charset="2"/>
              <a:buChar char="§"/>
            </a:pPr>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marL="285750" indent="-285750" algn="just">
              <a:buFont typeface="Wingdings" panose="05000000000000000000" pitchFamily="2" charset="2"/>
              <a:buChar char="§"/>
            </a:pPr>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marL="285750" indent="-285750" algn="just">
              <a:buFont typeface="Wingdings" panose="05000000000000000000" pitchFamily="2" charset="2"/>
              <a:buChar char="§"/>
            </a:pPr>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marL="285750" indent="-285750" algn="just">
              <a:buFont typeface="Wingdings" panose="05000000000000000000" pitchFamily="2" charset="2"/>
              <a:buChar char="§"/>
            </a:pPr>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488A729-F6F0-4AC7-8CFF-B8D59DF8D16E}"/>
              </a:ext>
            </a:extLst>
          </p:cNvPr>
          <p:cNvPicPr>
            <a:picLocks noChangeAspect="1"/>
          </p:cNvPicPr>
          <p:nvPr/>
        </p:nvPicPr>
        <p:blipFill>
          <a:blip r:embed="rId3"/>
          <a:stretch>
            <a:fillRect/>
          </a:stretch>
        </p:blipFill>
        <p:spPr>
          <a:xfrm>
            <a:off x="8178048" y="4358558"/>
            <a:ext cx="3291911" cy="1287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50AF7C1-C7FA-436E-BD30-10F1D576B480}"/>
              </a:ext>
            </a:extLst>
          </p:cNvPr>
          <p:cNvPicPr>
            <a:picLocks noChangeAspect="1"/>
          </p:cNvPicPr>
          <p:nvPr/>
        </p:nvPicPr>
        <p:blipFill>
          <a:blip r:embed="rId4"/>
          <a:stretch>
            <a:fillRect/>
          </a:stretch>
        </p:blipFill>
        <p:spPr>
          <a:xfrm>
            <a:off x="4500974" y="4254858"/>
            <a:ext cx="3190052" cy="1506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FDD192A-D0CF-491F-A36C-3C2344BB6742}"/>
              </a:ext>
            </a:extLst>
          </p:cNvPr>
          <p:cNvPicPr>
            <a:picLocks noChangeAspect="1"/>
          </p:cNvPicPr>
          <p:nvPr/>
        </p:nvPicPr>
        <p:blipFill>
          <a:blip r:embed="rId5"/>
          <a:stretch>
            <a:fillRect/>
          </a:stretch>
        </p:blipFill>
        <p:spPr>
          <a:xfrm>
            <a:off x="681912" y="4248962"/>
            <a:ext cx="3291911" cy="1512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67498AD6-FE30-4166-A277-7CEAF73BF50F}"/>
              </a:ext>
            </a:extLst>
          </p:cNvPr>
          <p:cNvSpPr txBox="1"/>
          <p:nvPr/>
        </p:nvSpPr>
        <p:spPr>
          <a:xfrm>
            <a:off x="952530" y="5894244"/>
            <a:ext cx="2845059" cy="369332"/>
          </a:xfrm>
          <a:prstGeom prst="rect">
            <a:avLst/>
          </a:prstGeom>
          <a:noFill/>
        </p:spPr>
        <p:txBody>
          <a:bodyPr wrap="square" rtlCol="0">
            <a:spAutoFit/>
          </a:bodyPr>
          <a:lstStyle/>
          <a:p>
            <a:r>
              <a:rPr lang="en-US" dirty="0"/>
              <a:t>Message Box of type error</a:t>
            </a:r>
          </a:p>
        </p:txBody>
      </p:sp>
      <p:sp>
        <p:nvSpPr>
          <p:cNvPr id="13" name="TextBox 12">
            <a:extLst>
              <a:ext uri="{FF2B5EF4-FFF2-40B4-BE49-F238E27FC236}">
                <a16:creationId xmlns:a16="http://schemas.microsoft.com/office/drawing/2014/main" id="{A003C824-DEA4-4F8D-B5EE-965BE661330D}"/>
              </a:ext>
            </a:extLst>
          </p:cNvPr>
          <p:cNvSpPr txBox="1"/>
          <p:nvPr/>
        </p:nvSpPr>
        <p:spPr>
          <a:xfrm>
            <a:off x="4538161" y="5897697"/>
            <a:ext cx="3115677" cy="369332"/>
          </a:xfrm>
          <a:prstGeom prst="rect">
            <a:avLst/>
          </a:prstGeom>
          <a:noFill/>
        </p:spPr>
        <p:txBody>
          <a:bodyPr wrap="square" rtlCol="0">
            <a:spAutoFit/>
          </a:bodyPr>
          <a:lstStyle/>
          <a:p>
            <a:r>
              <a:rPr lang="en-US" dirty="0"/>
              <a:t>Message Box of type Confirm</a:t>
            </a:r>
          </a:p>
        </p:txBody>
      </p:sp>
      <p:sp>
        <p:nvSpPr>
          <p:cNvPr id="14" name="TextBox 13">
            <a:extLst>
              <a:ext uri="{FF2B5EF4-FFF2-40B4-BE49-F238E27FC236}">
                <a16:creationId xmlns:a16="http://schemas.microsoft.com/office/drawing/2014/main" id="{A149552F-66BD-4C35-88DB-577FB8E264CA}"/>
              </a:ext>
            </a:extLst>
          </p:cNvPr>
          <p:cNvSpPr txBox="1"/>
          <p:nvPr/>
        </p:nvSpPr>
        <p:spPr>
          <a:xfrm>
            <a:off x="8981701" y="5900154"/>
            <a:ext cx="2014330" cy="369332"/>
          </a:xfrm>
          <a:prstGeom prst="rect">
            <a:avLst/>
          </a:prstGeom>
          <a:noFill/>
        </p:spPr>
        <p:txBody>
          <a:bodyPr wrap="square" rtlCol="0">
            <a:spAutoFit/>
          </a:bodyPr>
          <a:lstStyle/>
          <a:p>
            <a:r>
              <a:rPr lang="en-US" dirty="0"/>
              <a:t>Message Toast</a:t>
            </a:r>
          </a:p>
        </p:txBody>
      </p:sp>
    </p:spTree>
    <p:extLst>
      <p:ext uri="{BB962C8B-B14F-4D97-AF65-F5344CB8AC3E}">
        <p14:creationId xmlns:p14="http://schemas.microsoft.com/office/powerpoint/2010/main" val="383794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messages in the ui to get users conformation or to show error to the use.</a:t>
            </a:r>
          </a:p>
          <a:p>
            <a:pPr marL="285750" indent="-285750">
              <a:buFont typeface="Wingdings" panose="05000000000000000000" pitchFamily="2" charset="2"/>
              <a:buChar char="§"/>
            </a:pPr>
            <a:r>
              <a:rPr lang="en-US" dirty="0"/>
              <a:t>For this we will see the example of Message Box and Message Toast.</a:t>
            </a:r>
          </a:p>
          <a:p>
            <a:pPr marL="285750" indent="-285750">
              <a:buFont typeface="Wingdings" panose="05000000000000000000" pitchFamily="2" charset="2"/>
              <a:buChar char="§"/>
            </a:pPr>
            <a:endParaRPr lang="en-US" dirty="0"/>
          </a:p>
          <a:p>
            <a:endParaRPr lang="en-US" dirty="0"/>
          </a:p>
          <a:p>
            <a:r>
              <a:rPr lang="en-US" dirty="0"/>
              <a:t>Code Link: -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87AFFC4-11EC-41D1-902C-CF81FF5BD2A5}"/>
              </a:ext>
            </a:extLst>
          </p:cNvPr>
          <p:cNvPicPr>
            <a:picLocks noChangeAspect="1"/>
          </p:cNvPicPr>
          <p:nvPr/>
        </p:nvPicPr>
        <p:blipFill>
          <a:blip r:embed="rId3"/>
          <a:stretch>
            <a:fillRect/>
          </a:stretch>
        </p:blipFill>
        <p:spPr>
          <a:xfrm>
            <a:off x="5714153" y="2027690"/>
            <a:ext cx="5709253" cy="3520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Drop Down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the example of some Drop Down Controls present in UI5.</a:t>
            </a:r>
          </a:p>
          <a:p>
            <a:r>
              <a:rPr lang="en-US" dirty="0"/>
              <a:t>We will load the cities data in the different types of drop downs to see their functioning.</a:t>
            </a:r>
          </a:p>
          <a:p>
            <a:endParaRPr lang="en-US" dirty="0"/>
          </a:p>
          <a:p>
            <a:r>
              <a:rPr lang="en-US" dirty="0"/>
              <a:t>Code Link:- </a:t>
            </a:r>
          </a:p>
          <a:p>
            <a:pPr marL="285750" indent="-285750">
              <a:buFontTx/>
              <a:buChar char="-"/>
            </a:pPr>
            <a:r>
              <a:rPr lang="en-US" dirty="0"/>
              <a:t>View2.view.xml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178FF8-E7AA-4D9D-A44F-7BA230D97371}"/>
              </a:ext>
            </a:extLst>
          </p:cNvPr>
          <p:cNvPicPr>
            <a:picLocks noChangeAspect="1"/>
          </p:cNvPicPr>
          <p:nvPr/>
        </p:nvPicPr>
        <p:blipFill>
          <a:blip r:embed="rId3"/>
          <a:stretch>
            <a:fillRect/>
          </a:stretch>
        </p:blipFill>
        <p:spPr>
          <a:xfrm>
            <a:off x="5977024" y="4141369"/>
            <a:ext cx="5762003" cy="2041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50322CE-E12F-4187-9527-DA75BFE8B6F6}"/>
              </a:ext>
            </a:extLst>
          </p:cNvPr>
          <p:cNvPicPr>
            <a:picLocks noChangeAspect="1"/>
          </p:cNvPicPr>
          <p:nvPr/>
        </p:nvPicPr>
        <p:blipFill>
          <a:blip r:embed="rId4"/>
          <a:stretch>
            <a:fillRect/>
          </a:stretch>
        </p:blipFill>
        <p:spPr>
          <a:xfrm>
            <a:off x="5977024" y="1745279"/>
            <a:ext cx="3468427" cy="2205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C5C0E33-AF4D-4573-AF69-5407D4654322}"/>
              </a:ext>
            </a:extLst>
          </p:cNvPr>
          <p:cNvPicPr>
            <a:picLocks noChangeAspect="1"/>
          </p:cNvPicPr>
          <p:nvPr/>
        </p:nvPicPr>
        <p:blipFill>
          <a:blip r:embed="rId5"/>
          <a:stretch>
            <a:fillRect/>
          </a:stretch>
        </p:blipFill>
        <p:spPr>
          <a:xfrm>
            <a:off x="501629" y="3240222"/>
            <a:ext cx="4592339" cy="1802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Object Status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Some time we want to show the status any item in different colors, as in our case we want to show the availability of a fruit in different colors like </a:t>
            </a:r>
            <a:r>
              <a:rPr lang="en-US" dirty="0">
                <a:solidFill>
                  <a:srgbClr val="00B050"/>
                </a:solidFill>
              </a:rPr>
              <a:t>Available</a:t>
            </a:r>
            <a:r>
              <a:rPr lang="en-US" dirty="0"/>
              <a:t>, </a:t>
            </a:r>
            <a:r>
              <a:rPr lang="en-US" dirty="0">
                <a:solidFill>
                  <a:srgbClr val="FFC000"/>
                </a:solidFill>
              </a:rPr>
              <a:t>Out of Stock</a:t>
            </a:r>
            <a:r>
              <a:rPr lang="en-US" dirty="0"/>
              <a:t>, </a:t>
            </a:r>
            <a:r>
              <a:rPr lang="en-US" dirty="0">
                <a:solidFill>
                  <a:srgbClr val="FF0000"/>
                </a:solidFill>
              </a:rPr>
              <a:t>Discontinued.</a:t>
            </a:r>
          </a:p>
          <a:p>
            <a:endParaRPr lang="en-US" dirty="0">
              <a:solidFill>
                <a:srgbClr val="FF0000"/>
              </a:solidFill>
            </a:endParaRPr>
          </a:p>
          <a:p>
            <a:r>
              <a:rPr lang="en-US" dirty="0"/>
              <a:t>For this we will add the object status attribute in the Object list item in View1.</a:t>
            </a:r>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formatter.js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997E251-7CCF-4E89-867C-48CA77D32554}"/>
              </a:ext>
            </a:extLst>
          </p:cNvPr>
          <p:cNvPicPr>
            <a:picLocks noChangeAspect="1"/>
          </p:cNvPicPr>
          <p:nvPr/>
        </p:nvPicPr>
        <p:blipFill>
          <a:blip r:embed="rId3"/>
          <a:stretch>
            <a:fillRect/>
          </a:stretch>
        </p:blipFill>
        <p:spPr>
          <a:xfrm>
            <a:off x="9073662" y="1524240"/>
            <a:ext cx="2686730" cy="4795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93045"/>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endParaRPr lang="en-US"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dirty="0"/>
              <a:t>Fragments are like parasite, they rely on the controllers of the host views.</a:t>
            </a:r>
          </a:p>
          <a:p>
            <a:pPr marL="285750" indent="-285750" algn="just" defTabSz="685800">
              <a:spcBef>
                <a:spcPts val="600"/>
              </a:spcBef>
              <a:buFont typeface="Arial" panose="020B0604020202020204" pitchFamily="34" charset="0"/>
              <a:buChar char="•"/>
            </a:pPr>
            <a:r>
              <a:rPr lang="en-US" sz="1800" dirty="0"/>
              <a:t>There are 2 techniques to create and work with fragments</a:t>
            </a:r>
          </a:p>
          <a:p>
            <a:pPr marL="742950" lvl="1" indent="-285750" algn="just" defTabSz="685800">
              <a:spcBef>
                <a:spcPts val="600"/>
              </a:spcBef>
              <a:buFont typeface="Arial" panose="020B0604020202020204" pitchFamily="34" charset="0"/>
              <a:buChar char="•"/>
            </a:pPr>
            <a:r>
              <a:rPr lang="en-US" dirty="0"/>
              <a:t>Direct embedding using fragment</a:t>
            </a:r>
          </a:p>
          <a:p>
            <a:pPr marL="742950" lvl="1" indent="-285750" algn="just" defTabSz="685800">
              <a:spcBef>
                <a:spcPts val="600"/>
              </a:spcBef>
              <a:buFont typeface="Arial" panose="020B0604020202020204" pitchFamily="34" charset="0"/>
              <a:buChar char="•"/>
            </a:pPr>
            <a:r>
              <a:rPr lang="en-US" sz="1800" dirty="0"/>
              <a:t>Use JS class sap/ui/core/Fragment and use load function to load it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E0598812-C60F-408D-90EB-84BDD5364E48}"/>
              </a:ext>
            </a:extLst>
          </p:cNvPr>
          <p:cNvSpPr/>
          <p:nvPr/>
        </p:nvSpPr>
        <p:spPr>
          <a:xfrm>
            <a:off x="1031130" y="4785158"/>
            <a:ext cx="2161172" cy="441545"/>
          </a:xfrm>
          <a:prstGeom prst="rect">
            <a:avLst/>
          </a:prstGeom>
          <a:solidFill>
            <a:schemeClr val="accent5">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7" name="Rectangle: Rounded Corners 6">
            <a:extLst>
              <a:ext uri="{FF2B5EF4-FFF2-40B4-BE49-F238E27FC236}">
                <a16:creationId xmlns:a16="http://schemas.microsoft.com/office/drawing/2014/main" id="{48B5D86D-511F-4CD6-80B2-9A7F346CAAAC}"/>
              </a:ext>
            </a:extLst>
          </p:cNvPr>
          <p:cNvSpPr/>
          <p:nvPr/>
        </p:nvSpPr>
        <p:spPr>
          <a:xfrm>
            <a:off x="4717769" y="3774872"/>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View1</a:t>
            </a:r>
          </a:p>
          <a:p>
            <a:pPr algn="ctr"/>
            <a:endParaRPr lang="en-US" dirty="0"/>
          </a:p>
          <a:p>
            <a:pPr algn="ctr"/>
            <a:endParaRPr lang="en-US" dirty="0"/>
          </a:p>
        </p:txBody>
      </p:sp>
      <p:sp>
        <p:nvSpPr>
          <p:cNvPr id="9" name="Rectangle: Rounded Corners 8">
            <a:extLst>
              <a:ext uri="{FF2B5EF4-FFF2-40B4-BE49-F238E27FC236}">
                <a16:creationId xmlns:a16="http://schemas.microsoft.com/office/drawing/2014/main" id="{C452A1A2-08ED-4E3C-8CB7-D92AD3A37D38}"/>
              </a:ext>
            </a:extLst>
          </p:cNvPr>
          <p:cNvSpPr/>
          <p:nvPr/>
        </p:nvSpPr>
        <p:spPr>
          <a:xfrm>
            <a:off x="4717768" y="5318534"/>
            <a:ext cx="2362965" cy="116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View 2</a:t>
            </a:r>
          </a:p>
          <a:p>
            <a:pPr algn="ctr"/>
            <a:endParaRPr lang="en-US" dirty="0"/>
          </a:p>
          <a:p>
            <a:pPr algn="ctr"/>
            <a:endParaRPr lang="en-US" dirty="0"/>
          </a:p>
        </p:txBody>
      </p:sp>
      <p:sp>
        <p:nvSpPr>
          <p:cNvPr id="10" name="Rectangle 9">
            <a:extLst>
              <a:ext uri="{FF2B5EF4-FFF2-40B4-BE49-F238E27FC236}">
                <a16:creationId xmlns:a16="http://schemas.microsoft.com/office/drawing/2014/main" id="{31B371CB-D7A0-4ED7-B3E8-97A638C100F8}"/>
              </a:ext>
            </a:extLst>
          </p:cNvPr>
          <p:cNvSpPr/>
          <p:nvPr/>
        </p:nvSpPr>
        <p:spPr>
          <a:xfrm>
            <a:off x="5075149" y="4387051"/>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sp>
        <p:nvSpPr>
          <p:cNvPr id="11" name="Rectangle 10">
            <a:extLst>
              <a:ext uri="{FF2B5EF4-FFF2-40B4-BE49-F238E27FC236}">
                <a16:creationId xmlns:a16="http://schemas.microsoft.com/office/drawing/2014/main" id="{DC95D3AB-456B-49D8-A4E6-42F8D91604B4}"/>
              </a:ext>
            </a:extLst>
          </p:cNvPr>
          <p:cNvSpPr/>
          <p:nvPr/>
        </p:nvSpPr>
        <p:spPr>
          <a:xfrm>
            <a:off x="5075149" y="5906433"/>
            <a:ext cx="1648511" cy="302932"/>
          </a:xfrm>
          <a:prstGeom prst="rect">
            <a:avLst/>
          </a:prstGeom>
          <a:solidFill>
            <a:schemeClr val="accent5">
              <a:lumMod val="75000"/>
            </a:schemeClr>
          </a:solidFill>
          <a:ln>
            <a:solidFill>
              <a:schemeClr val="accent6">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fragment</a:t>
            </a:r>
          </a:p>
        </p:txBody>
      </p:sp>
      <p:cxnSp>
        <p:nvCxnSpPr>
          <p:cNvPr id="12" name="Straight Arrow Connector 11">
            <a:extLst>
              <a:ext uri="{FF2B5EF4-FFF2-40B4-BE49-F238E27FC236}">
                <a16:creationId xmlns:a16="http://schemas.microsoft.com/office/drawing/2014/main" id="{D162D8BD-F839-43C5-89F4-0C3A0898E4CD}"/>
              </a:ext>
            </a:extLst>
          </p:cNvPr>
          <p:cNvCxnSpPr>
            <a:stCxn id="6" idx="3"/>
          </p:cNvCxnSpPr>
          <p:nvPr/>
        </p:nvCxnSpPr>
        <p:spPr>
          <a:xfrm flipV="1">
            <a:off x="3192302" y="4369287"/>
            <a:ext cx="1883558" cy="636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7F898BF2-6AD9-49AE-B549-76A8612F3CDB}"/>
              </a:ext>
            </a:extLst>
          </p:cNvPr>
          <p:cNvCxnSpPr>
            <a:cxnSpLocks/>
            <a:stCxn id="6" idx="3"/>
            <a:endCxn id="11" idx="1"/>
          </p:cNvCxnSpPr>
          <p:nvPr/>
        </p:nvCxnSpPr>
        <p:spPr>
          <a:xfrm>
            <a:off x="3192302" y="5005931"/>
            <a:ext cx="1882847" cy="1051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Rounded Corners 13">
            <a:extLst>
              <a:ext uri="{FF2B5EF4-FFF2-40B4-BE49-F238E27FC236}">
                <a16:creationId xmlns:a16="http://schemas.microsoft.com/office/drawing/2014/main" id="{DDEFC355-4BE5-4E19-AFB9-544389195FB0}"/>
              </a:ext>
            </a:extLst>
          </p:cNvPr>
          <p:cNvSpPr/>
          <p:nvPr/>
        </p:nvSpPr>
        <p:spPr>
          <a:xfrm>
            <a:off x="7799794" y="3761512"/>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Controller1</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47684521-3404-4432-8F3E-0AD4A32E0130}"/>
              </a:ext>
            </a:extLst>
          </p:cNvPr>
          <p:cNvSpPr/>
          <p:nvPr/>
        </p:nvSpPr>
        <p:spPr>
          <a:xfrm>
            <a:off x="7814705" y="5326154"/>
            <a:ext cx="2362965" cy="11637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Controller2</a:t>
            </a:r>
          </a:p>
          <a:p>
            <a:pPr algn="ctr"/>
            <a:endParaRPr lang="en-US" dirty="0"/>
          </a:p>
          <a:p>
            <a:pPr algn="ctr"/>
            <a:endParaRPr lang="en-US" dirty="0"/>
          </a:p>
        </p:txBody>
      </p:sp>
      <p:sp>
        <p:nvSpPr>
          <p:cNvPr id="16" name="Arrow: Left-Right 15">
            <a:extLst>
              <a:ext uri="{FF2B5EF4-FFF2-40B4-BE49-F238E27FC236}">
                <a16:creationId xmlns:a16="http://schemas.microsoft.com/office/drawing/2014/main" id="{E8F0086D-D1AD-4D3F-B5EE-CAE8E8D848D5}"/>
              </a:ext>
            </a:extLst>
          </p:cNvPr>
          <p:cNvSpPr/>
          <p:nvPr/>
        </p:nvSpPr>
        <p:spPr>
          <a:xfrm>
            <a:off x="7080423" y="4212260"/>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7" name="Arrow: Left-Right 16">
            <a:extLst>
              <a:ext uri="{FF2B5EF4-FFF2-40B4-BE49-F238E27FC236}">
                <a16:creationId xmlns:a16="http://schemas.microsoft.com/office/drawing/2014/main" id="{56464D73-F08C-4C72-9C9E-D6E669D7479C}"/>
              </a:ext>
            </a:extLst>
          </p:cNvPr>
          <p:cNvSpPr/>
          <p:nvPr/>
        </p:nvSpPr>
        <p:spPr>
          <a:xfrm>
            <a:off x="7077454" y="5762602"/>
            <a:ext cx="720392" cy="294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DFE9293-E0EA-4172-B2C1-9AFEE65BF498}"/>
              </a:ext>
            </a:extLst>
          </p:cNvPr>
          <p:cNvSpPr/>
          <p:nvPr/>
        </p:nvSpPr>
        <p:spPr>
          <a:xfrm>
            <a:off x="2759974" y="5076785"/>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19" name="Oval 18">
            <a:extLst>
              <a:ext uri="{FF2B5EF4-FFF2-40B4-BE49-F238E27FC236}">
                <a16:creationId xmlns:a16="http://schemas.microsoft.com/office/drawing/2014/main" id="{6157FFFE-EE93-465C-B3A5-CA225A10A631}"/>
              </a:ext>
            </a:extLst>
          </p:cNvPr>
          <p:cNvSpPr/>
          <p:nvPr/>
        </p:nvSpPr>
        <p:spPr>
          <a:xfrm>
            <a:off x="6556628" y="4488500"/>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1" name="Oval 20">
            <a:extLst>
              <a:ext uri="{FF2B5EF4-FFF2-40B4-BE49-F238E27FC236}">
                <a16:creationId xmlns:a16="http://schemas.microsoft.com/office/drawing/2014/main" id="{E3C0E547-5F07-4E9C-8D42-0FCAE9BEA7B4}"/>
              </a:ext>
            </a:extLst>
          </p:cNvPr>
          <p:cNvSpPr/>
          <p:nvPr/>
        </p:nvSpPr>
        <p:spPr>
          <a:xfrm>
            <a:off x="6554731" y="6129498"/>
            <a:ext cx="648352" cy="274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B</a:t>
            </a:r>
          </a:p>
        </p:txBody>
      </p:sp>
      <p:sp>
        <p:nvSpPr>
          <p:cNvPr id="23" name="Flowchart: Terminator 22">
            <a:extLst>
              <a:ext uri="{FF2B5EF4-FFF2-40B4-BE49-F238E27FC236}">
                <a16:creationId xmlns:a16="http://schemas.microsoft.com/office/drawing/2014/main" id="{8B562742-3AB3-4B38-AFD6-3A3DBF39AE52}"/>
              </a:ext>
            </a:extLst>
          </p:cNvPr>
          <p:cNvSpPr/>
          <p:nvPr/>
        </p:nvSpPr>
        <p:spPr>
          <a:xfrm>
            <a:off x="8304186" y="4359937"/>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4" name="Flowchart: Terminator 23">
            <a:extLst>
              <a:ext uri="{FF2B5EF4-FFF2-40B4-BE49-F238E27FC236}">
                <a16:creationId xmlns:a16="http://schemas.microsoft.com/office/drawing/2014/main" id="{401EE5BF-D5C8-48CC-9061-B753E8896420}"/>
              </a:ext>
            </a:extLst>
          </p:cNvPr>
          <p:cNvSpPr/>
          <p:nvPr/>
        </p:nvSpPr>
        <p:spPr>
          <a:xfrm>
            <a:off x="8304186" y="5874242"/>
            <a:ext cx="1584860" cy="434718"/>
          </a:xfrm>
          <a:prstGeom prst="flowChartTermina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100" dirty="0"/>
              <a:t>Event for fragment button</a:t>
            </a:r>
          </a:p>
        </p:txBody>
      </p:sp>
      <p:sp>
        <p:nvSpPr>
          <p:cNvPr id="25" name="TextBox 25">
            <a:extLst>
              <a:ext uri="{FF2B5EF4-FFF2-40B4-BE49-F238E27FC236}">
                <a16:creationId xmlns:a16="http://schemas.microsoft.com/office/drawing/2014/main" id="{22BAF55C-0116-4515-B2E4-6206DCFB3207}"/>
              </a:ext>
            </a:extLst>
          </p:cNvPr>
          <p:cNvSpPr txBox="1"/>
          <p:nvPr/>
        </p:nvSpPr>
        <p:spPr>
          <a:xfrm>
            <a:off x="940878" y="4163760"/>
            <a:ext cx="2296863" cy="597629"/>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Address – street, house, city, country</a:t>
            </a:r>
          </a:p>
        </p:txBody>
      </p:sp>
    </p:spTree>
    <p:extLst>
      <p:ext uri="{BB962C8B-B14F-4D97-AF65-F5344CB8AC3E}">
        <p14:creationId xmlns:p14="http://schemas.microsoft.com/office/powerpoint/2010/main" val="3546823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Embedding Fragment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algn="just"/>
            <a:r>
              <a:rPr lang="en-US" dirty="0"/>
              <a:t>For this hands – on we have to create a folder named </a:t>
            </a:r>
            <a:r>
              <a:rPr lang="en-US" dirty="0">
                <a:solidFill>
                  <a:schemeClr val="accent6"/>
                </a:solidFill>
              </a:rPr>
              <a:t>fragments</a:t>
            </a:r>
            <a:r>
              <a:rPr lang="en-US" dirty="0"/>
              <a:t> in the webapp folder and in that folder create fragment files with the extension </a:t>
            </a:r>
            <a:r>
              <a:rPr lang="en-US" dirty="0">
                <a:solidFill>
                  <a:schemeClr val="accent6"/>
                </a:solidFill>
              </a:rPr>
              <a:t>.fragment.xml</a:t>
            </a:r>
            <a:r>
              <a:rPr lang="en-US" dirty="0"/>
              <a:t>.</a:t>
            </a:r>
          </a:p>
          <a:p>
            <a:pPr algn="just"/>
            <a:r>
              <a:rPr lang="en-US" dirty="0"/>
              <a:t>We will move the Icon Tab bar code to the fragments and will embed them in the View2 to modularize the code of View2.</a:t>
            </a:r>
          </a:p>
          <a:p>
            <a:pPr algn="just"/>
            <a:r>
              <a:rPr lang="en-US" dirty="0"/>
              <a:t>Create three file in the fragments folder for more Info Section, Supplier Table section and Cities Section.</a:t>
            </a:r>
          </a:p>
          <a:p>
            <a:pPr algn="just"/>
            <a:endParaRPr lang="en-US" dirty="0"/>
          </a:p>
          <a:p>
            <a:pPr algn="just"/>
            <a:r>
              <a:rPr lang="en-US" dirty="0"/>
              <a:t>To including the fragment directly into the XML View use the sap.ui.core.Fragment class as shown below</a:t>
            </a:r>
          </a:p>
          <a:p>
            <a:pPr lvl="1" algn="just"/>
            <a:r>
              <a:rPr lang="en-US" dirty="0"/>
              <a:t>Ex:	</a:t>
            </a:r>
            <a:r>
              <a:rPr lang="en-US" b="0" dirty="0">
                <a:solidFill>
                  <a:srgbClr val="800000"/>
                </a:solidFill>
                <a:effectLst/>
              </a:rPr>
              <a:t>&lt;core:Fragment</a:t>
            </a:r>
            <a:r>
              <a:rPr lang="en-US" b="0" dirty="0">
                <a:solidFill>
                  <a:srgbClr val="000000"/>
                </a:solidFill>
                <a:effectLst/>
              </a:rPr>
              <a:t> </a:t>
            </a:r>
            <a:r>
              <a:rPr lang="en-US" b="0" dirty="0">
                <a:solidFill>
                  <a:srgbClr val="FF0000"/>
                </a:solidFill>
                <a:effectLst/>
              </a:rPr>
              <a:t>fragmentName</a:t>
            </a:r>
            <a:r>
              <a:rPr lang="en-US" b="0" dirty="0">
                <a:solidFill>
                  <a:srgbClr val="000000"/>
                </a:solidFill>
                <a:effectLst/>
              </a:rPr>
              <a:t>=</a:t>
            </a:r>
            <a:r>
              <a:rPr lang="en-US" b="0" dirty="0">
                <a:solidFill>
                  <a:srgbClr val="0000FF"/>
                </a:solidFill>
                <a:effectLst/>
              </a:rPr>
              <a:t>“namespace.fragments.fragmentName"</a:t>
            </a:r>
            <a:r>
              <a:rPr lang="en-US" b="0" dirty="0">
                <a:solidFill>
                  <a:srgbClr val="000000"/>
                </a:solidFill>
                <a:effectLst/>
              </a:rPr>
              <a:t> </a:t>
            </a:r>
            <a:r>
              <a:rPr lang="en-US" b="0" dirty="0">
                <a:solidFill>
                  <a:srgbClr val="FF0000"/>
                </a:solidFill>
                <a:effectLst/>
              </a:rPr>
              <a:t>type</a:t>
            </a:r>
            <a:r>
              <a:rPr lang="en-US" b="0" dirty="0">
                <a:solidFill>
                  <a:srgbClr val="000000"/>
                </a:solidFill>
                <a:effectLst/>
              </a:rPr>
              <a:t>=</a:t>
            </a:r>
            <a:r>
              <a:rPr lang="en-US" b="0" dirty="0">
                <a:solidFill>
                  <a:srgbClr val="0000FF"/>
                </a:solidFill>
                <a:effectLst/>
              </a:rPr>
              <a:t>"XML"</a:t>
            </a:r>
            <a:r>
              <a:rPr lang="en-US" b="0" dirty="0">
                <a:solidFill>
                  <a:srgbClr val="000000"/>
                </a:solidFill>
                <a:effectLst/>
              </a:rPr>
              <a:t> </a:t>
            </a:r>
            <a:r>
              <a:rPr lang="en-US" b="0" dirty="0">
                <a:solidFill>
                  <a:srgbClr val="800000"/>
                </a:solidFill>
                <a:effectLst/>
              </a:rPr>
              <a:t>/&gt;</a:t>
            </a:r>
            <a:endParaRPr lang="en-US" dirty="0"/>
          </a:p>
          <a:p>
            <a:pPr lvl="1" algn="just"/>
            <a:r>
              <a:rPr lang="en-US" b="0" i="0" dirty="0">
                <a:solidFill>
                  <a:srgbClr val="232629"/>
                </a:solidFill>
                <a:effectLst/>
              </a:rPr>
              <a:t>	</a:t>
            </a:r>
            <a:endParaRPr lang="en-US" dirty="0"/>
          </a:p>
          <a:p>
            <a:pPr algn="just"/>
            <a:r>
              <a:rPr lang="en-US" dirty="0"/>
              <a:t>Code Links:- </a:t>
            </a:r>
          </a:p>
          <a:p>
            <a:pPr marL="285750" indent="-285750" algn="just">
              <a:buFontTx/>
              <a:buChar char="-"/>
            </a:pPr>
            <a:r>
              <a:rPr lang="en-US" dirty="0"/>
              <a:t>View2.view.xml</a:t>
            </a:r>
          </a:p>
          <a:p>
            <a:pPr marL="285750" indent="-285750" algn="just">
              <a:buFontTx/>
              <a:buChar char="-"/>
            </a:pPr>
            <a:r>
              <a:rPr lang="en-US" dirty="0"/>
              <a:t>moreInfo.fragment.xml</a:t>
            </a:r>
          </a:p>
          <a:p>
            <a:pPr marL="285750" indent="-285750" algn="just">
              <a:buFontTx/>
              <a:buChar char="-"/>
            </a:pPr>
            <a:r>
              <a:rPr lang="en-US" dirty="0"/>
              <a:t>cities.fragment.xml</a:t>
            </a:r>
          </a:p>
          <a:p>
            <a:pPr marL="285750" indent="-285750" algn="just">
              <a:buFontTx/>
              <a:buChar char="-"/>
            </a:pPr>
            <a:r>
              <a:rPr lang="en-US" dirty="0"/>
              <a:t>supplierTab.fragment.xml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3914945-0588-4E33-9195-FD28BFC49238}"/>
              </a:ext>
            </a:extLst>
          </p:cNvPr>
          <p:cNvPicPr>
            <a:picLocks noChangeAspect="1"/>
          </p:cNvPicPr>
          <p:nvPr/>
        </p:nvPicPr>
        <p:blipFill>
          <a:blip r:embed="rId3"/>
          <a:stretch>
            <a:fillRect/>
          </a:stretch>
        </p:blipFill>
        <p:spPr>
          <a:xfrm>
            <a:off x="3720654" y="3429000"/>
            <a:ext cx="7660024" cy="2898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Fragment Use Case 2 (</a:t>
            </a:r>
            <a:r>
              <a:rPr lang="en-US" sz="2800" dirty="0">
                <a:latin typeface="Cooper Black" panose="0208090404030B020404" pitchFamily="18" charset="0"/>
              </a:rPr>
              <a:t>Using JS Code</a:t>
            </a:r>
            <a:r>
              <a:rPr lang="en-US" sz="3600" dirty="0">
                <a:latin typeface="Cooper Black" panose="0208090404030B020404" pitchFamily="18" charset="0"/>
              </a:rPr>
              <a: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sz="1800" dirty="0"/>
              <a:t>My manager asked me to develop following requirements</a:t>
            </a:r>
          </a:p>
          <a:p>
            <a:pPr marL="342900" indent="-342900">
              <a:buAutoNum type="arabicPeriod"/>
            </a:pPr>
            <a:r>
              <a:rPr lang="en-US" sz="1800" dirty="0"/>
              <a:t>Add a filter button in the toolbar of the table, and when we click filter icon, it should load </a:t>
            </a:r>
            <a:r>
              <a:rPr lang="en-US" sz="1800" b="1" i="1" u="sng" dirty="0"/>
              <a:t>a popup </a:t>
            </a:r>
            <a:r>
              <a:rPr lang="en-US" sz="1800" dirty="0"/>
              <a:t>with all the list of suppliers. When we select supplier inside filter it should filter data in the table.</a:t>
            </a:r>
          </a:p>
          <a:p>
            <a:pPr marL="342900" indent="-342900">
              <a:buAutoNum type="arabicPeriod"/>
            </a:pPr>
            <a:r>
              <a:rPr lang="en-US" sz="1800" dirty="0"/>
              <a:t>Inside the table we have a city field. We would like to enable a value help (F4 Help), when we click on same, it should open </a:t>
            </a:r>
            <a:r>
              <a:rPr lang="en-US" sz="1800" b="1" i="1" u="sng" dirty="0"/>
              <a:t>a popup </a:t>
            </a:r>
            <a:r>
              <a:rPr lang="en-US" sz="1800" dirty="0"/>
              <a:t>which shows all the list of cities on screen.</a:t>
            </a:r>
          </a:p>
          <a:p>
            <a:pPr marL="342900" indent="-342900">
              <a:buAutoNum type="arabicPeriod"/>
            </a:pPr>
            <a:endParaRPr lang="en-US" dirty="0"/>
          </a:p>
          <a:p>
            <a:pPr marL="342900" indent="-342900">
              <a:buAutoNum type="arabicPeriod"/>
            </a:pPr>
            <a:endParaRPr lang="en-US" sz="1800" dirty="0"/>
          </a:p>
          <a:p>
            <a:r>
              <a:rPr lang="en-US" dirty="0">
                <a:solidFill>
                  <a:schemeClr val="accent6"/>
                </a:solidFill>
              </a:rPr>
              <a:t>Part 1: Opening filter popup using the Filter Button</a:t>
            </a:r>
            <a:r>
              <a:rPr lang="en-US" dirty="0"/>
              <a:t>.</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a:p>
            <a:endParaRPr lang="en-US" dirty="0"/>
          </a:p>
          <a:p>
            <a:r>
              <a:rPr lang="en-US" sz="1800" dirty="0">
                <a:solidFill>
                  <a:schemeClr val="accent6"/>
                </a:solidFill>
              </a:rPr>
              <a:t>Part 2: Opening the Value help popup in the Supplier Table</a:t>
            </a:r>
          </a:p>
          <a:p>
            <a:pPr marL="285750" indent="-285750">
              <a:buFontTx/>
              <a:buChar char="-"/>
            </a:pPr>
            <a:r>
              <a:rPr lang="en-US" dirty="0"/>
              <a:t>popup.fragment.xml</a:t>
            </a:r>
          </a:p>
          <a:p>
            <a:pPr marL="285750" indent="-285750">
              <a:buFontTx/>
              <a:buChar char="-"/>
            </a:pPr>
            <a:r>
              <a:rPr lang="en-US" dirty="0"/>
              <a:t>supplierTab.fragment.xml</a:t>
            </a:r>
          </a:p>
          <a:p>
            <a:pPr marL="285750" indent="-285750">
              <a:buFontTx/>
              <a:buChar char="-"/>
            </a:pPr>
            <a:r>
              <a:rPr lang="en-US" dirty="0"/>
              <a:t>View2.controller.js</a:t>
            </a:r>
          </a:p>
          <a:p>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86A239DE-F0C3-4BFD-BCBC-E3F3D5F1B1D0}"/>
              </a:ext>
            </a:extLst>
          </p:cNvPr>
          <p:cNvPicPr>
            <a:picLocks noChangeAspect="1"/>
          </p:cNvPicPr>
          <p:nvPr/>
        </p:nvPicPr>
        <p:blipFill>
          <a:blip r:embed="rId3"/>
          <a:stretch>
            <a:fillRect/>
          </a:stretch>
        </p:blipFill>
        <p:spPr>
          <a:xfrm>
            <a:off x="5102447" y="4825321"/>
            <a:ext cx="4438630" cy="196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8177397-1585-4983-BF82-12ED69460AE0}"/>
              </a:ext>
            </a:extLst>
          </p:cNvPr>
          <p:cNvPicPr>
            <a:picLocks noChangeAspect="1"/>
          </p:cNvPicPr>
          <p:nvPr/>
        </p:nvPicPr>
        <p:blipFill>
          <a:blip r:embed="rId4"/>
          <a:stretch>
            <a:fillRect/>
          </a:stretch>
        </p:blipFill>
        <p:spPr>
          <a:xfrm>
            <a:off x="9896930" y="2431701"/>
            <a:ext cx="1842097" cy="273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4163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Icon Tab Bar</a:t>
            </a:r>
          </a:p>
          <a:p>
            <a:pPr marL="285750" indent="-285750">
              <a:buClr>
                <a:schemeClr val="tx1"/>
              </a:buClr>
              <a:buFont typeface="Arial" panose="020B0604020202020204" pitchFamily="34" charset="0"/>
              <a:buChar char="•"/>
            </a:pPr>
            <a:r>
              <a:rPr lang="en-US" dirty="0"/>
              <a:t>Responsive Table (sap.m.Table)</a:t>
            </a:r>
          </a:p>
          <a:p>
            <a:pPr marL="285750" indent="-285750">
              <a:buClr>
                <a:schemeClr val="tx1"/>
              </a:buClr>
              <a:buFont typeface="Arial" panose="020B0604020202020204" pitchFamily="34" charset="0"/>
              <a:buChar char="•"/>
            </a:pPr>
            <a:r>
              <a:rPr lang="en-US" dirty="0"/>
              <a:t>Drill Down using the Table</a:t>
            </a:r>
          </a:p>
          <a:p>
            <a:pPr marL="285750" indent="-285750">
              <a:buClr>
                <a:schemeClr val="tx1"/>
              </a:buClr>
              <a:buFont typeface="Arial" panose="020B0604020202020204" pitchFamily="34" charset="0"/>
              <a:buChar char="•"/>
            </a:pPr>
            <a:r>
              <a:rPr lang="en-US" dirty="0"/>
              <a:t>Messages in UI5</a:t>
            </a:r>
          </a:p>
          <a:p>
            <a:pPr marL="285750" indent="-285750">
              <a:buClr>
                <a:schemeClr val="tx1"/>
              </a:buClr>
              <a:buFont typeface="Arial" panose="020B0604020202020204" pitchFamily="34" charset="0"/>
              <a:buChar char="•"/>
            </a:pPr>
            <a:r>
              <a:rPr lang="en-US" dirty="0"/>
              <a:t>Drop Down </a:t>
            </a:r>
          </a:p>
          <a:p>
            <a:pPr marL="285750" indent="-285750">
              <a:buClr>
                <a:schemeClr val="tx1"/>
              </a:buClr>
              <a:buFont typeface="Arial" panose="020B0604020202020204" pitchFamily="34" charset="0"/>
              <a:buChar char="•"/>
            </a:pPr>
            <a:r>
              <a:rPr lang="en-US" dirty="0"/>
              <a:t>Object Status</a:t>
            </a:r>
          </a:p>
          <a:p>
            <a:pPr marL="285750" indent="-285750">
              <a:buClr>
                <a:schemeClr val="tx1"/>
              </a:buClr>
              <a:buFont typeface="Arial" panose="020B0604020202020204" pitchFamily="34" charset="0"/>
              <a:buChar char="•"/>
            </a:pPr>
            <a:r>
              <a:rPr lang="en-US" dirty="0"/>
              <a:t>Fragments</a:t>
            </a:r>
          </a:p>
          <a:p>
            <a:pPr marL="285750" indent="-285750">
              <a:buClr>
                <a:schemeClr val="tx1"/>
              </a:buClr>
              <a:buFont typeface="Arial" panose="020B0604020202020204" pitchFamily="34" charset="0"/>
              <a:buChar char="•"/>
            </a:pPr>
            <a:r>
              <a:rPr lang="en-US" dirty="0"/>
              <a:t>Different Ways of loading fragment</a:t>
            </a:r>
          </a:p>
          <a:p>
            <a:pPr marL="285750" indent="-285750">
              <a:buClr>
                <a:schemeClr val="tx1"/>
              </a:buClr>
              <a:buFont typeface="Arial" panose="020B0604020202020204" pitchFamily="34" charset="0"/>
              <a:buChar char="•"/>
            </a:pPr>
            <a:r>
              <a:rPr lang="en-US" dirty="0"/>
              <a:t>Value Help Popup</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3"/>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60" dirty="0">
                <a:latin typeface="Cooper Black" panose="0208090404030B020404" pitchFamily="18" charset="0"/>
              </a:rPr>
              <a:t>Hands – on: Drill Down from Table and Nav Back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drill down to a new screen where we will show the supplier data for that we will create a new supplier view.</a:t>
            </a:r>
          </a:p>
          <a:p>
            <a:r>
              <a:rPr lang="en-US" dirty="0"/>
              <a:t>Along with that we will also add the back button login to go back using a nav button on the supplier view.</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Supplier.view.xml</a:t>
            </a:r>
          </a:p>
          <a:p>
            <a:pPr marL="285750" indent="-285750">
              <a:buFontTx/>
              <a:buChar char="-"/>
            </a:pPr>
            <a:r>
              <a:rPr lang="en-US" dirty="0"/>
              <a:t>Supplier.controller.js</a:t>
            </a:r>
          </a:p>
          <a:p>
            <a:pPr marL="285750" indent="-285750">
              <a:buFontTx/>
              <a:buChar char="-"/>
            </a:pPr>
            <a:r>
              <a:rPr lang="en-US" dirty="0"/>
              <a:t>BaseController.js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F1E60072-46A7-445D-98E0-5FA57AB0A86E}"/>
              </a:ext>
            </a:extLst>
          </p:cNvPr>
          <p:cNvSpPr txBox="1"/>
          <p:nvPr/>
        </p:nvSpPr>
        <p:spPr>
          <a:xfrm>
            <a:off x="261764" y="3949435"/>
            <a:ext cx="6390246" cy="646331"/>
          </a:xfrm>
          <a:prstGeom prst="rect">
            <a:avLst/>
          </a:prstGeom>
          <a:noFill/>
        </p:spPr>
        <p:txBody>
          <a:bodyPr wrap="square">
            <a:spAutoFit/>
          </a:bodyPr>
          <a:lstStyle/>
          <a:p>
            <a:r>
              <a:rPr lang="en-US" dirty="0"/>
              <a:t>The nav back logic is written in BaseController so that it can be used at multiple places.</a:t>
            </a:r>
          </a:p>
        </p:txBody>
      </p:sp>
      <p:pic>
        <p:nvPicPr>
          <p:cNvPr id="5" name="Picture 4">
            <a:extLst>
              <a:ext uri="{FF2B5EF4-FFF2-40B4-BE49-F238E27FC236}">
                <a16:creationId xmlns:a16="http://schemas.microsoft.com/office/drawing/2014/main" id="{7F5E0D93-6A63-4DBE-AB60-FB587D700E3E}"/>
              </a:ext>
            </a:extLst>
          </p:cNvPr>
          <p:cNvPicPr>
            <a:picLocks noChangeAspect="1"/>
          </p:cNvPicPr>
          <p:nvPr/>
        </p:nvPicPr>
        <p:blipFill>
          <a:blip r:embed="rId3"/>
          <a:stretch>
            <a:fillRect/>
          </a:stretch>
        </p:blipFill>
        <p:spPr>
          <a:xfrm>
            <a:off x="7412464" y="1557737"/>
            <a:ext cx="4150076" cy="253915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F4BD88D8-3985-4668-9A6B-EFA69378C1C0}"/>
              </a:ext>
            </a:extLst>
          </p:cNvPr>
          <p:cNvPicPr>
            <a:picLocks noChangeAspect="1"/>
          </p:cNvPicPr>
          <p:nvPr/>
        </p:nvPicPr>
        <p:blipFill>
          <a:blip r:embed="rId4"/>
          <a:stretch>
            <a:fillRect/>
          </a:stretch>
        </p:blipFill>
        <p:spPr>
          <a:xfrm>
            <a:off x="7471317" y="4685736"/>
            <a:ext cx="4091223" cy="1816835"/>
          </a:xfrm>
          <a:prstGeom prst="rect">
            <a:avLst/>
          </a:prstGeom>
        </p:spPr>
        <p:style>
          <a:lnRef idx="2">
            <a:schemeClr val="dk1"/>
          </a:lnRef>
          <a:fillRef idx="1">
            <a:schemeClr val="lt1"/>
          </a:fillRef>
          <a:effectRef idx="0">
            <a:schemeClr val="dk1"/>
          </a:effectRef>
          <a:fontRef idx="minor">
            <a:schemeClr val="dk1"/>
          </a:fontRef>
        </p:style>
      </p:pic>
      <p:sp>
        <p:nvSpPr>
          <p:cNvPr id="10" name="Arrow: Down 9">
            <a:extLst>
              <a:ext uri="{FF2B5EF4-FFF2-40B4-BE49-F238E27FC236}">
                <a16:creationId xmlns:a16="http://schemas.microsoft.com/office/drawing/2014/main" id="{78D3234D-44D8-42DE-A2BE-1058B4AF2FB0}"/>
              </a:ext>
            </a:extLst>
          </p:cNvPr>
          <p:cNvSpPr/>
          <p:nvPr/>
        </p:nvSpPr>
        <p:spPr>
          <a:xfrm>
            <a:off x="9321914" y="4023164"/>
            <a:ext cx="390028" cy="7363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489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1848</Words>
  <Application>Microsoft Office PowerPoint</Application>
  <PresentationFormat>Widescreen</PresentationFormat>
  <Paragraphs>222</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4</cp:revision>
  <dcterms:created xsi:type="dcterms:W3CDTF">2023-08-10T16:09:42Z</dcterms:created>
  <dcterms:modified xsi:type="dcterms:W3CDTF">2023-08-10T16:27:23Z</dcterms:modified>
</cp:coreProperties>
</file>